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72" r:id="rId16"/>
    <p:sldId id="269" r:id="rId17"/>
    <p:sldId id="273" r:id="rId18"/>
    <p:sldId id="275" r:id="rId19"/>
    <p:sldId id="276" r:id="rId20"/>
    <p:sldId id="274" r:id="rId21"/>
    <p:sldId id="279" r:id="rId22"/>
    <p:sldId id="270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72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CEB81-F976-476C-AEFF-E0E829268DC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1D137-5173-4A0F-A5E3-325E1079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0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C69D58-4054-4DB9-B229-539BFE4432D3}" type="slidenum">
              <a:rPr lang="en-US" altLang="en-US">
                <a:solidFill>
                  <a:schemeClr val="accent2"/>
                </a:solidFill>
                <a:latin typeface="Geneva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chemeClr val="accent2"/>
              </a:solidFill>
              <a:latin typeface="Geneva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89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62C3FE-0204-4D89-859B-9FA8781BD61A}" type="slidenum">
              <a:rPr lang="en-US" altLang="en-US">
                <a:solidFill>
                  <a:schemeClr val="accent2"/>
                </a:solidFill>
                <a:latin typeface="Geneva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solidFill>
                <a:schemeClr val="accent2"/>
              </a:solidFill>
              <a:latin typeface="Geneva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65E195-C89C-4871-8AE9-903FDB8B6D9D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YouTube%20-%20Crash%20Course%20-%20Partial%20Pressure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YouTube%20-%20Crash%20Course%20-%20Passing%20Gases" TargetMode="External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YouTube%20-%20Crash%20Course%20-%20Real%20Gas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YouTube%20-%20Veritasium%20-%20Seeing%20the%20Invisible" TargetMode="External"/><Relationship Id="rId2" Type="http://schemas.openxmlformats.org/officeDocument/2006/relationships/hyperlink" Target="http://www.youtube.com/watch?v=d-XbjFn3aq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YoutTube%20-%20VSauce%20-%20Fart%20Scienc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Gas Laws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More to a gas then you think…</a:t>
            </a:r>
          </a:p>
        </p:txBody>
      </p:sp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No, it’s not the Stone Temple Pilots</a:t>
            </a:r>
          </a:p>
          <a:p>
            <a:endParaRPr lang="en-US" dirty="0"/>
          </a:p>
          <a:p>
            <a:r>
              <a:rPr lang="en-US" dirty="0"/>
              <a:t>STP in chemistry allows us to compare amounts of gases between different pressures and temperatures</a:t>
            </a:r>
          </a:p>
          <a:p>
            <a:endParaRPr lang="en-US" dirty="0"/>
          </a:p>
          <a:p>
            <a:r>
              <a:rPr lang="en-US" dirty="0"/>
              <a:t>Standard temperature and pressure</a:t>
            </a:r>
          </a:p>
          <a:p>
            <a:pPr lvl="1"/>
            <a:r>
              <a:rPr lang="en-US" dirty="0"/>
              <a:t>0 degrees Celsius and 1 </a:t>
            </a:r>
            <a:r>
              <a:rPr lang="en-US" dirty="0" err="1"/>
              <a:t>atm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84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 to the gas laws….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8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Boyle’s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" y="203914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pressure and volume of a gas are INVERSELY related</a:t>
            </a:r>
          </a:p>
          <a:p>
            <a:pPr lvl="1"/>
            <a:r>
              <a:rPr lang="en-US" dirty="0"/>
              <a:t>At constant mass and temperature</a:t>
            </a:r>
          </a:p>
          <a:p>
            <a:endParaRPr lang="en-US" dirty="0"/>
          </a:p>
          <a:p>
            <a:r>
              <a:rPr lang="en-US" dirty="0"/>
              <a:t>This means when one increases, the other decreases</a:t>
            </a:r>
          </a:p>
          <a:p>
            <a:endParaRPr lang="en-US" dirty="0"/>
          </a:p>
          <a:p>
            <a:r>
              <a:rPr lang="en-US" dirty="0"/>
              <a:t>P1V1 = P2V2</a:t>
            </a:r>
          </a:p>
          <a:p>
            <a:endParaRPr lang="en-US" dirty="0"/>
          </a:p>
          <a:p>
            <a:r>
              <a:rPr lang="en-US" dirty="0"/>
              <a:t>Increase pressure, decrease volume</a:t>
            </a:r>
          </a:p>
          <a:p>
            <a:r>
              <a:rPr lang="en-US" dirty="0"/>
              <a:t>Increase volume, decrease pressure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8419783" y="4094164"/>
            <a:ext cx="3011487" cy="2641600"/>
            <a:chOff x="877" y="2245"/>
            <a:chExt cx="1897" cy="1664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184" y="2245"/>
              <a:ext cx="0" cy="13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184" y="3548"/>
              <a:ext cx="159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rc 7"/>
            <p:cNvSpPr>
              <a:spLocks/>
            </p:cNvSpPr>
            <p:nvPr/>
          </p:nvSpPr>
          <p:spPr bwMode="auto">
            <a:xfrm flipH="1" flipV="1">
              <a:off x="1334" y="2274"/>
              <a:ext cx="1326" cy="1122"/>
            </a:xfrm>
            <a:custGeom>
              <a:avLst/>
              <a:gdLst>
                <a:gd name="T0" fmla="*/ 3 w 21600"/>
                <a:gd name="T1" fmla="*/ 0 h 21583"/>
                <a:gd name="T2" fmla="*/ 81 w 21600"/>
                <a:gd name="T3" fmla="*/ 58 h 21583"/>
                <a:gd name="T4" fmla="*/ 0 w 21600"/>
                <a:gd name="T5" fmla="*/ 58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866" y="0"/>
                  </a:moveTo>
                  <a:cubicBezTo>
                    <a:pt x="12449" y="465"/>
                    <a:pt x="21600" y="9990"/>
                    <a:pt x="21600" y="21583"/>
                  </a:cubicBezTo>
                </a:path>
                <a:path w="21600" h="21583" stroke="0" extrusionOk="0">
                  <a:moveTo>
                    <a:pt x="866" y="0"/>
                  </a:moveTo>
                  <a:cubicBezTo>
                    <a:pt x="12449" y="465"/>
                    <a:pt x="21600" y="9990"/>
                    <a:pt x="21600" y="21583"/>
                  </a:cubicBezTo>
                  <a:lnTo>
                    <a:pt x="0" y="21583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877" y="2739"/>
              <a:ext cx="307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 b="1">
                  <a:latin typeface="Arial" panose="020B0604020202020204" pitchFamily="34" charset="0"/>
                </a:rPr>
                <a:t>P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17" y="3538"/>
              <a:ext cx="307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en-US" sz="2800" b="1" dirty="0">
                  <a:latin typeface="Arial" panose="020B0604020202020204" pitchFamily="34" charset="0"/>
                </a:rPr>
                <a:t>V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541" y="2763"/>
            <a:ext cx="1548518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0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Boyle’s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bicycle pump</a:t>
            </a:r>
          </a:p>
          <a:p>
            <a:endParaRPr lang="en-US" dirty="0"/>
          </a:p>
          <a:p>
            <a:r>
              <a:rPr lang="en-US" dirty="0"/>
              <a:t>As the volume of the air trapped in the pump is reduced, its pressure goes up, and air is forced into the tire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3871977"/>
            <a:ext cx="3718659" cy="27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7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Charles’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89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volume and absolute temperature (K) of a gas are DIRECTLY related</a:t>
            </a:r>
          </a:p>
          <a:p>
            <a:pPr lvl="1"/>
            <a:r>
              <a:rPr lang="en-US" dirty="0"/>
              <a:t>At constant mass and pressure</a:t>
            </a:r>
          </a:p>
          <a:p>
            <a:endParaRPr lang="en-US" dirty="0"/>
          </a:p>
          <a:p>
            <a:r>
              <a:rPr lang="en-US" dirty="0"/>
              <a:t>This means when one increases, so does the other</a:t>
            </a:r>
          </a:p>
          <a:p>
            <a:endParaRPr lang="en-US" dirty="0"/>
          </a:p>
          <a:p>
            <a:r>
              <a:rPr lang="en-US" dirty="0"/>
              <a:t>V1/T1 = V2/T2</a:t>
            </a:r>
          </a:p>
          <a:p>
            <a:endParaRPr lang="en-US" dirty="0"/>
          </a:p>
          <a:p>
            <a:r>
              <a:rPr lang="en-US" dirty="0"/>
              <a:t>Increase volume, increase temperature</a:t>
            </a:r>
          </a:p>
          <a:p>
            <a:r>
              <a:rPr lang="en-US" dirty="0"/>
              <a:t>Decrease volume, decrease temperature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8886190" y="4349433"/>
            <a:ext cx="3021013" cy="2668587"/>
            <a:chOff x="754" y="2175"/>
            <a:chExt cx="1750" cy="1743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754" y="2693"/>
              <a:ext cx="28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 b="1">
                  <a:latin typeface="Arial" panose="020B0604020202020204" pitchFamily="34" charset="0"/>
                </a:rPr>
                <a:t>V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621" y="3530"/>
              <a:ext cx="28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en-US" sz="2800" b="1">
                  <a:latin typeface="Arial" panose="020B0604020202020204" pitchFamily="34" charset="0"/>
                </a:rPr>
                <a:t>T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038" y="2175"/>
              <a:ext cx="1466" cy="1365"/>
              <a:chOff x="1038" y="2175"/>
              <a:chExt cx="1466" cy="1365"/>
            </a:xfrm>
          </p:grpSpPr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>
                <a:off x="1038" y="2175"/>
                <a:ext cx="0" cy="136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>
                <a:off x="1038" y="3540"/>
                <a:ext cx="146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 flipV="1">
                <a:off x="1038" y="2499"/>
                <a:ext cx="1223" cy="94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527" y="8859"/>
            <a:ext cx="1676545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3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 was a Balloonist!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822" y="1341953"/>
            <a:ext cx="3420152" cy="5407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816" y="365125"/>
            <a:ext cx="4340728" cy="6248942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48948" y="3633265"/>
            <a:ext cx="4533900" cy="519112"/>
          </a:xfrm>
          <a:prstGeom prst="rect">
            <a:avLst/>
          </a:prstGeom>
          <a:solidFill>
            <a:schemeClr val="accent2">
              <a:alpha val="28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Charles’s original balloon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744269" y="6094954"/>
            <a:ext cx="5248275" cy="519113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Modern long-distance balloon</a:t>
            </a:r>
          </a:p>
        </p:txBody>
      </p:sp>
    </p:spTree>
    <p:extLst>
      <p:ext uri="{BB962C8B-B14F-4D97-AF65-F5344CB8AC3E}">
        <p14:creationId xmlns:p14="http://schemas.microsoft.com/office/powerpoint/2010/main" val="2718029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Gay-Lussac’s Law (that was really his name!)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pressure and absolute temperature (K) of a gas are DIRECTLY related</a:t>
            </a:r>
          </a:p>
          <a:p>
            <a:pPr lvl="1"/>
            <a:r>
              <a:rPr lang="en-US" dirty="0"/>
              <a:t>At constant mass and volume</a:t>
            </a:r>
          </a:p>
          <a:p>
            <a:endParaRPr lang="en-US" dirty="0"/>
          </a:p>
          <a:p>
            <a:r>
              <a:rPr lang="en-US" dirty="0"/>
              <a:t>This means when one increases, so does the other</a:t>
            </a:r>
          </a:p>
          <a:p>
            <a:endParaRPr lang="en-US" dirty="0"/>
          </a:p>
          <a:p>
            <a:r>
              <a:rPr lang="en-US" dirty="0"/>
              <a:t>P1/T1 = P2/T2</a:t>
            </a:r>
          </a:p>
          <a:p>
            <a:endParaRPr lang="en-US" dirty="0"/>
          </a:p>
          <a:p>
            <a:r>
              <a:rPr lang="en-US" dirty="0"/>
              <a:t>Increase pressure, increase temperature</a:t>
            </a:r>
          </a:p>
          <a:p>
            <a:r>
              <a:rPr lang="en-US" dirty="0"/>
              <a:t>Decrease pressure, decrease temperature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8817610" y="4189413"/>
            <a:ext cx="3021013" cy="2668587"/>
            <a:chOff x="754" y="2175"/>
            <a:chExt cx="1750" cy="1743"/>
          </a:xfrm>
        </p:grpSpPr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754" y="2693"/>
              <a:ext cx="28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 b="1">
                  <a:latin typeface="Arial" panose="020B0604020202020204" pitchFamily="34" charset="0"/>
                </a:rPr>
                <a:t>P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621" y="3530"/>
              <a:ext cx="28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en-US" sz="2800" b="1">
                  <a:latin typeface="Arial" panose="020B0604020202020204" pitchFamily="34" charset="0"/>
                </a:rPr>
                <a:t>T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038" y="2175"/>
              <a:ext cx="1466" cy="1365"/>
              <a:chOff x="1038" y="2175"/>
              <a:chExt cx="1466" cy="1365"/>
            </a:xfrm>
          </p:grpSpPr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>
                <a:off x="1038" y="2175"/>
                <a:ext cx="0" cy="136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>
                <a:off x="1038" y="3540"/>
                <a:ext cx="146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7"/>
              <p:cNvSpPr>
                <a:spLocks noChangeShapeType="1"/>
              </p:cNvSpPr>
              <p:nvPr/>
            </p:nvSpPr>
            <p:spPr bwMode="auto">
              <a:xfrm flipV="1">
                <a:off x="1038" y="2499"/>
                <a:ext cx="1223" cy="94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151" y="2763"/>
            <a:ext cx="1639966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0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Avogadro’s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9648350" cy="48574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volume and moles (or amount) of a gas are DIRECTLY related</a:t>
            </a:r>
          </a:p>
          <a:p>
            <a:pPr lvl="1"/>
            <a:r>
              <a:rPr lang="en-US" dirty="0"/>
              <a:t>At constant temperature (K) and pressure</a:t>
            </a:r>
          </a:p>
          <a:p>
            <a:endParaRPr lang="en-US" dirty="0"/>
          </a:p>
          <a:p>
            <a:r>
              <a:rPr lang="en-US" dirty="0"/>
              <a:t>This means when one increases, so does the other</a:t>
            </a:r>
          </a:p>
          <a:p>
            <a:endParaRPr lang="en-US" dirty="0"/>
          </a:p>
          <a:p>
            <a:r>
              <a:rPr lang="en-US" dirty="0"/>
              <a:t>V1/n1 = V2/n2</a:t>
            </a:r>
          </a:p>
          <a:p>
            <a:endParaRPr lang="en-US" dirty="0"/>
          </a:p>
          <a:p>
            <a:r>
              <a:rPr lang="en-US" dirty="0"/>
              <a:t>Increase volume, increase</a:t>
            </a:r>
          </a:p>
          <a:p>
            <a:pPr marL="0" indent="0">
              <a:buNone/>
            </a:pPr>
            <a:r>
              <a:rPr lang="en-US" dirty="0"/>
              <a:t>Moles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Decrease volume, decrease</a:t>
            </a:r>
          </a:p>
          <a:p>
            <a:pPr marL="0" indent="0">
              <a:buNone/>
            </a:pPr>
            <a:r>
              <a:rPr lang="en-US" dirty="0"/>
              <a:t>moles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096000" y="3431858"/>
            <a:ext cx="5943600" cy="3251200"/>
            <a:chOff x="1449" y="1845"/>
            <a:chExt cx="3744" cy="2048"/>
          </a:xfrm>
        </p:grpSpPr>
        <p:pic>
          <p:nvPicPr>
            <p:cNvPr id="5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" y="2700"/>
              <a:ext cx="640" cy="102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" y="1845"/>
              <a:ext cx="1288" cy="2048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272" y="3024"/>
              <a:ext cx="1648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243" y="3126"/>
              <a:ext cx="1745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twice as many molecules</a:t>
              </a:r>
            </a:p>
          </p:txBody>
        </p:sp>
      </p:grpSp>
      <p:pic>
        <p:nvPicPr>
          <p:cNvPr id="6146" name="Picture 2" descr="Image result for avogad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60662"/>
            <a:ext cx="2135425" cy="274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01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Dalton’s Law of Partial Pressures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Exactly what it sounds like</a:t>
            </a:r>
          </a:p>
          <a:p>
            <a:endParaRPr lang="en-US" dirty="0"/>
          </a:p>
          <a:p>
            <a:r>
              <a:rPr lang="en-US" dirty="0"/>
              <a:t>If you add up the pressure of each INDIVIDUAL gas in a sample, the total will be the pressure in the container</a:t>
            </a:r>
          </a:p>
          <a:p>
            <a:endParaRPr lang="en-US" dirty="0"/>
          </a:p>
          <a:p>
            <a:r>
              <a:rPr lang="en-US" dirty="0" err="1"/>
              <a:t>Ptotal</a:t>
            </a:r>
            <a:r>
              <a:rPr lang="en-US" dirty="0"/>
              <a:t> = P1 + P2 + P3 + P4 + …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620" y="3749040"/>
            <a:ext cx="2216150" cy="2921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94574" y="5530632"/>
            <a:ext cx="4807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YouTube - Crash Course - Partial Pressures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7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Graham’s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Graham’s law governs effusion and diffusion of gas molecules</a:t>
            </a:r>
          </a:p>
          <a:p>
            <a:endParaRPr lang="en-US" dirty="0"/>
          </a:p>
          <a:p>
            <a:r>
              <a:rPr lang="en-US" dirty="0"/>
              <a:t>The rate of effusion is INVERSELY proportional to it’s molar mass (or size)</a:t>
            </a:r>
          </a:p>
          <a:p>
            <a:endParaRPr lang="en-US" dirty="0"/>
          </a:p>
          <a:p>
            <a:r>
              <a:rPr lang="en-US" dirty="0"/>
              <a:t>The bigger the particle, the slower it moves</a:t>
            </a:r>
          </a:p>
          <a:p>
            <a:r>
              <a:rPr lang="en-US" dirty="0"/>
              <a:t>The smaller the particle, the faster it moves</a:t>
            </a:r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620" y="3817620"/>
            <a:ext cx="2192338" cy="2857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06539" y="6056709"/>
            <a:ext cx="4636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YouTube - Crash Course - Passing Gases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8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Remember the Kinetic Molecular Theory (KMT)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Particles in an ideal gas… (ideal means perfect)</a:t>
            </a:r>
          </a:p>
          <a:p>
            <a:pPr lvl="1"/>
            <a:r>
              <a:rPr lang="en-US" dirty="0"/>
              <a:t>Have no volume</a:t>
            </a:r>
          </a:p>
          <a:p>
            <a:pPr lvl="1"/>
            <a:r>
              <a:rPr lang="en-US" dirty="0"/>
              <a:t>Have elastic collisions (they just keep going… and going… and going…)</a:t>
            </a:r>
          </a:p>
          <a:p>
            <a:pPr lvl="1"/>
            <a:r>
              <a:rPr lang="en-US" dirty="0"/>
              <a:t>Are in constant, random, straight-line motion</a:t>
            </a:r>
          </a:p>
          <a:p>
            <a:pPr lvl="1"/>
            <a:r>
              <a:rPr lang="en-US" dirty="0"/>
              <a:t>Don’t attract or repel each other</a:t>
            </a:r>
          </a:p>
          <a:p>
            <a:pPr lvl="1"/>
            <a:r>
              <a:rPr lang="en-US" dirty="0"/>
              <a:t>Have an average kinetic energy directly related to the Kelvin temperature (one increases, so does the other)</a:t>
            </a:r>
          </a:p>
        </p:txBody>
      </p:sp>
    </p:spTree>
    <p:extLst>
      <p:ext uri="{BB962C8B-B14F-4D97-AF65-F5344CB8AC3E}">
        <p14:creationId xmlns:p14="http://schemas.microsoft.com/office/powerpoint/2010/main" val="215444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in Real Life…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872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Real molecules have VOLUME</a:t>
            </a:r>
          </a:p>
          <a:p>
            <a:pPr lvl="1"/>
            <a:r>
              <a:rPr lang="en-US" dirty="0"/>
              <a:t>So they aren’t actually a volume of 0</a:t>
            </a:r>
          </a:p>
          <a:p>
            <a:endParaRPr lang="en-US" dirty="0"/>
          </a:p>
          <a:p>
            <a:r>
              <a:rPr lang="en-US" dirty="0"/>
              <a:t>There are also INTERMOLECULAR FORCES</a:t>
            </a:r>
          </a:p>
          <a:p>
            <a:pPr lvl="1"/>
            <a:r>
              <a:rPr lang="en-US" dirty="0"/>
              <a:t>So there really is attraction between particles</a:t>
            </a:r>
          </a:p>
          <a:p>
            <a:pPr lvl="1"/>
            <a:endParaRPr lang="en-US" dirty="0"/>
          </a:p>
          <a:p>
            <a:r>
              <a:rPr lang="en-US" dirty="0"/>
              <a:t>A real gas is most like an ideal gas at LOW</a:t>
            </a:r>
          </a:p>
          <a:p>
            <a:pPr marL="0" indent="0">
              <a:buNone/>
            </a:pPr>
            <a:r>
              <a:rPr lang="en-US" dirty="0"/>
              <a:t>PRESSURE and HIGH TEMPERATURE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Gases that act the most ideal are the smallest</a:t>
            </a:r>
          </a:p>
          <a:p>
            <a:pPr lvl="1"/>
            <a:r>
              <a:rPr lang="en-US" dirty="0"/>
              <a:t>Hydrogen and helium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1391920"/>
            <a:ext cx="3340100" cy="4394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42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851025" y="914400"/>
            <a:ext cx="848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Differences Between Ideal and Real Gases</a:t>
            </a:r>
            <a:r>
              <a:rPr lang="en-US" altLang="en-US" sz="3600">
                <a:solidFill>
                  <a:srgbClr val="0000FF"/>
                </a:solidFill>
              </a:rPr>
              <a:t> </a:t>
            </a:r>
          </a:p>
        </p:txBody>
      </p:sp>
      <p:graphicFrame>
        <p:nvGraphicFramePr>
          <p:cNvPr id="49195" name="Group 43"/>
          <p:cNvGraphicFramePr>
            <a:graphicFrameLocks noGrp="1"/>
          </p:cNvGraphicFramePr>
          <p:nvPr/>
        </p:nvGraphicFramePr>
        <p:xfrm>
          <a:off x="2514600" y="2590800"/>
          <a:ext cx="7162800" cy="3081338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Obey PV=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nRT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Always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Only at very low P and high 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Molecular volume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Zero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Small but nonzero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Molecular attractions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Zero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Small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Molecular repulsions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Zero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Small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09" name="Text Box 37"/>
          <p:cNvSpPr txBox="1">
            <a:spLocks noChangeArrowheads="1"/>
          </p:cNvSpPr>
          <p:nvPr/>
        </p:nvSpPr>
        <p:spPr bwMode="auto">
          <a:xfrm>
            <a:off x="5715001" y="1981201"/>
            <a:ext cx="1438275" cy="466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Ideal Gas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6410" name="Text Box 38"/>
          <p:cNvSpPr txBox="1">
            <a:spLocks noChangeArrowheads="1"/>
          </p:cNvSpPr>
          <p:nvPr/>
        </p:nvSpPr>
        <p:spPr bwMode="auto">
          <a:xfrm>
            <a:off x="7848601" y="1981201"/>
            <a:ext cx="1370013" cy="46672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Real Gas</a:t>
            </a:r>
            <a:endParaRPr lang="en-US" altLang="en-US" sz="2000" b="1">
              <a:solidFill>
                <a:srgbClr val="3333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38999" y="6060857"/>
            <a:ext cx="4314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YouTube - Crash Course - Real Gases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20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Gases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Airbags fill with nitrogen gas in an accident</a:t>
            </a:r>
          </a:p>
          <a:p>
            <a:endParaRPr lang="en-US" dirty="0"/>
          </a:p>
          <a:p>
            <a:r>
              <a:rPr lang="en-US" dirty="0"/>
              <a:t>Hot air balloons fly by use of gases</a:t>
            </a:r>
          </a:p>
          <a:p>
            <a:endParaRPr lang="en-US" dirty="0"/>
          </a:p>
          <a:p>
            <a:r>
              <a:rPr lang="en-US" dirty="0"/>
              <a:t>Your tire pressure depends on gases</a:t>
            </a:r>
          </a:p>
          <a:p>
            <a:endParaRPr lang="en-US" dirty="0"/>
          </a:p>
          <a:p>
            <a:r>
              <a:rPr lang="en-US" dirty="0"/>
              <a:t>If a scuba diver comes up to quickly, the nitrogen gas will form bubbles in the blood, a painful and dangerous condition (called “the bends”)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241" y="2212108"/>
            <a:ext cx="3657917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30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311150" y="853440"/>
            <a:ext cx="7499350" cy="4800600"/>
          </a:xfrm>
        </p:spPr>
        <p:txBody>
          <a:bodyPr/>
          <a:lstStyle/>
          <a:p>
            <a:r>
              <a:rPr lang="en-US" altLang="en-US" dirty="0">
                <a:hlinkClick r:id="rId2"/>
              </a:rPr>
              <a:t>YouTube - </a:t>
            </a:r>
            <a:r>
              <a:rPr lang="en-US" altLang="en-US" dirty="0" err="1">
                <a:hlinkClick r:id="rId2"/>
              </a:rPr>
              <a:t>MythBusters</a:t>
            </a:r>
            <a:r>
              <a:rPr lang="en-US" altLang="en-US" dirty="0">
                <a:hlinkClick r:id="rId2"/>
              </a:rPr>
              <a:t> - Fun With Gas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>
                <a:hlinkClick r:id="rId3"/>
              </a:rPr>
              <a:t>YouTube - </a:t>
            </a:r>
            <a:r>
              <a:rPr lang="en-US" altLang="en-US" dirty="0" err="1">
                <a:hlinkClick r:id="rId3"/>
              </a:rPr>
              <a:t>Veritasium</a:t>
            </a:r>
            <a:r>
              <a:rPr lang="en-US" altLang="en-US" dirty="0">
                <a:hlinkClick r:id="rId3"/>
              </a:rPr>
              <a:t> - Seeing the Invisible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err="1">
                <a:hlinkClick r:id="rId4"/>
              </a:rPr>
              <a:t>YoutTube</a:t>
            </a:r>
            <a:r>
              <a:rPr lang="en-US" altLang="en-US" dirty="0">
                <a:hlinkClick r:id="rId4"/>
              </a:rPr>
              <a:t> - </a:t>
            </a:r>
            <a:r>
              <a:rPr lang="en-US" altLang="en-US" dirty="0" err="1">
                <a:hlinkClick r:id="rId4"/>
              </a:rPr>
              <a:t>VSauce</a:t>
            </a:r>
            <a:r>
              <a:rPr lang="en-US" altLang="en-US" dirty="0">
                <a:hlinkClick r:id="rId4"/>
              </a:rPr>
              <a:t> - Fart Science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413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Gases expand to fill any container</a:t>
            </a:r>
          </a:p>
          <a:p>
            <a:pPr lvl="1"/>
            <a:r>
              <a:rPr lang="en-US" dirty="0"/>
              <a:t>Random motion, no attraction</a:t>
            </a:r>
          </a:p>
          <a:p>
            <a:endParaRPr lang="en-US" dirty="0"/>
          </a:p>
          <a:p>
            <a:r>
              <a:rPr lang="en-US" dirty="0"/>
              <a:t>Gases are fluids (they keep moving!) (fluid does not mean liquid!)</a:t>
            </a:r>
          </a:p>
          <a:p>
            <a:pPr lvl="1"/>
            <a:r>
              <a:rPr lang="en-US" dirty="0"/>
              <a:t>No attraction</a:t>
            </a:r>
          </a:p>
          <a:p>
            <a:endParaRPr lang="en-US" dirty="0"/>
          </a:p>
          <a:p>
            <a:r>
              <a:rPr lang="en-US" dirty="0"/>
              <a:t>Gases have very low densities</a:t>
            </a:r>
          </a:p>
          <a:p>
            <a:pPr lvl="1"/>
            <a:r>
              <a:rPr lang="en-US" dirty="0"/>
              <a:t>No volume = lots of empty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936" y="4485067"/>
            <a:ext cx="3676207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8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0099"/>
            <a:ext cx="10515600" cy="4351338"/>
          </a:xfrm>
        </p:spPr>
        <p:txBody>
          <a:bodyPr/>
          <a:lstStyle/>
          <a:p>
            <a:r>
              <a:rPr lang="en-US" dirty="0"/>
              <a:t>Gases can be compressed</a:t>
            </a:r>
          </a:p>
          <a:p>
            <a:pPr lvl="1"/>
            <a:r>
              <a:rPr lang="en-US" dirty="0"/>
              <a:t>No volume = lots of empty space</a:t>
            </a:r>
          </a:p>
          <a:p>
            <a:endParaRPr lang="en-US" dirty="0"/>
          </a:p>
          <a:p>
            <a:r>
              <a:rPr lang="en-US" dirty="0"/>
              <a:t>Gases undergo diffusion and effusion</a:t>
            </a:r>
          </a:p>
          <a:p>
            <a:pPr lvl="1"/>
            <a:r>
              <a:rPr lang="en-US" dirty="0"/>
              <a:t>Diffusion is like perfume or a fart—the smell will travel to a less densely populated area (those smells SPREAD)</a:t>
            </a:r>
          </a:p>
          <a:p>
            <a:pPr lvl="1"/>
            <a:r>
              <a:rPr lang="en-US" dirty="0"/>
              <a:t>Effusion is like a balloon deflating—the gas particles escape out of tiny holes (like helium leaking out of the holes in balloon latex)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128" y="508368"/>
            <a:ext cx="3401863" cy="2499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29" y="5269853"/>
            <a:ext cx="3182388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981200" y="7620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Physical </a:t>
            </a:r>
            <a:r>
              <a:rPr lang="en-US" altLang="en-US" sz="4400" b="1">
                <a:solidFill>
                  <a:srgbClr val="FF0000"/>
                </a:solidFill>
              </a:rPr>
              <a:t>Characteristics</a:t>
            </a:r>
            <a:r>
              <a:rPr lang="en-US" altLang="en-US" sz="4000" b="1">
                <a:solidFill>
                  <a:srgbClr val="FF0000"/>
                </a:solidFill>
              </a:rPr>
              <a:t> of Gases</a:t>
            </a:r>
          </a:p>
        </p:txBody>
      </p:sp>
      <p:graphicFrame>
        <p:nvGraphicFramePr>
          <p:cNvPr id="4204" name="Group 108"/>
          <p:cNvGraphicFramePr>
            <a:graphicFrameLocks noGrp="1"/>
          </p:cNvGraphicFramePr>
          <p:nvPr/>
        </p:nvGraphicFramePr>
        <p:xfrm>
          <a:off x="1905000" y="1676401"/>
          <a:ext cx="8420100" cy="4133851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Physical Characteristics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Typical Units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Volume,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liters (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Pressure,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atmosphere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atm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1.015x10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N/m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Temperature,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Kelvin (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Number of atoms or molecules,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mole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6.022x10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atoms or molecules)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69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About Pressure?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Pressure measures the amount of force in a specific area</a:t>
            </a:r>
          </a:p>
          <a:p>
            <a:endParaRPr lang="en-US" dirty="0"/>
          </a:p>
          <a:p>
            <a:r>
              <a:rPr lang="en-US" dirty="0"/>
              <a:t>When we talk about pressure caused by gases, we mean how much force combined particles are putting on YOU and other objects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69456" y="4685348"/>
            <a:ext cx="5653088" cy="1978025"/>
            <a:chOff x="1170" y="777"/>
            <a:chExt cx="3561" cy="1246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170" y="777"/>
              <a:ext cx="3561" cy="124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1244" y="797"/>
            <a:ext cx="3367" cy="1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3" imgW="1143000" imgH="393480" progId="Equation.3">
                    <p:embed/>
                  </p:oleObj>
                </mc:Choice>
                <mc:Fallback>
                  <p:oleObj name="Equation" r:id="rId3" imgW="1143000" imgH="393480" progId="Equation.3">
                    <p:embed/>
                    <p:pic>
                      <p:nvPicPr>
                        <p:cNvPr id="512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4" y="797"/>
                          <a:ext cx="3367" cy="1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975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Barometer</a:t>
            </a:r>
          </a:p>
          <a:p>
            <a:pPr lvl="1"/>
            <a:r>
              <a:rPr lang="en-US" dirty="0"/>
              <a:t>measures atmospheric pressure</a:t>
            </a:r>
          </a:p>
          <a:p>
            <a:endParaRPr lang="en-US" dirty="0"/>
          </a:p>
          <a:p>
            <a:r>
              <a:rPr lang="en-US" dirty="0"/>
              <a:t>Developed by Torricelli in 1643</a:t>
            </a:r>
          </a:p>
          <a:p>
            <a:endParaRPr lang="en-US" dirty="0"/>
          </a:p>
          <a:p>
            <a:r>
              <a:rPr lang="en-US" dirty="0"/>
              <a:t>Particles in the atmosphere push down on</a:t>
            </a:r>
          </a:p>
          <a:p>
            <a:pPr marL="0" indent="0">
              <a:buNone/>
            </a:pPr>
            <a:r>
              <a:rPr lang="en-US" dirty="0"/>
              <a:t>the mercury in the dish causing it to rise in the</a:t>
            </a:r>
          </a:p>
          <a:p>
            <a:pPr marL="0" indent="0">
              <a:buNone/>
            </a:pPr>
            <a:r>
              <a:rPr lang="en-US" dirty="0"/>
              <a:t>tube</a:t>
            </a:r>
          </a:p>
          <a:p>
            <a:endParaRPr lang="en-US" dirty="0"/>
          </a:p>
          <a:p>
            <a:r>
              <a:rPr lang="en-US" dirty="0"/>
              <a:t>The height of the mercury in the tube is the</a:t>
            </a:r>
          </a:p>
          <a:p>
            <a:pPr marL="0" indent="0">
              <a:buNone/>
            </a:pPr>
            <a:r>
              <a:rPr lang="en-US" dirty="0"/>
              <a:t>atmospheric pressure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890" y="365125"/>
            <a:ext cx="3670110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8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98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Manometer (</a:t>
            </a:r>
            <a:r>
              <a:rPr lang="en-US" dirty="0" err="1"/>
              <a:t>ba</a:t>
            </a:r>
            <a:r>
              <a:rPr lang="en-US" dirty="0"/>
              <a:t>-</a:t>
            </a:r>
            <a:r>
              <a:rPr lang="en-US" dirty="0" err="1"/>
              <a:t>ba</a:t>
            </a:r>
            <a:r>
              <a:rPr lang="en-US" dirty="0"/>
              <a:t>-</a:t>
            </a:r>
            <a:r>
              <a:rPr lang="en-US" dirty="0" err="1"/>
              <a:t>ba</a:t>
            </a:r>
            <a:r>
              <a:rPr lang="en-US" dirty="0"/>
              <a:t>-da-da)</a:t>
            </a:r>
          </a:p>
          <a:p>
            <a:pPr lvl="1"/>
            <a:r>
              <a:rPr lang="en-US" dirty="0"/>
              <a:t>The original “u”-tube</a:t>
            </a:r>
          </a:p>
          <a:p>
            <a:pPr lvl="1"/>
            <a:r>
              <a:rPr lang="en-US" dirty="0"/>
              <a:t>Measures contained gas pressure</a:t>
            </a:r>
          </a:p>
          <a:p>
            <a:endParaRPr lang="en-US" dirty="0"/>
          </a:p>
          <a:p>
            <a:r>
              <a:rPr lang="en-US" dirty="0"/>
              <a:t>A gas sample is attached to one</a:t>
            </a:r>
          </a:p>
          <a:p>
            <a:pPr marL="0" indent="0">
              <a:buNone/>
            </a:pPr>
            <a:r>
              <a:rPr lang="en-US" dirty="0"/>
              <a:t>end of a u-tube</a:t>
            </a:r>
          </a:p>
          <a:p>
            <a:r>
              <a:rPr lang="en-US" dirty="0"/>
              <a:t>The other end is open</a:t>
            </a:r>
          </a:p>
          <a:p>
            <a:r>
              <a:rPr lang="en-US" dirty="0"/>
              <a:t>The difference between the</a:t>
            </a:r>
          </a:p>
          <a:p>
            <a:pPr marL="0" indent="0">
              <a:buNone/>
            </a:pPr>
            <a:r>
              <a:rPr lang="en-US" dirty="0"/>
              <a:t>atmospheric side and sample side</a:t>
            </a:r>
          </a:p>
          <a:p>
            <a:pPr marL="0" indent="0">
              <a:buNone/>
            </a:pPr>
            <a:r>
              <a:rPr lang="en-US" dirty="0"/>
              <a:t>Is the pressure of your gas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482534"/>
              </p:ext>
            </p:extLst>
          </p:nvPr>
        </p:nvGraphicFramePr>
        <p:xfrm>
          <a:off x="7541186" y="708661"/>
          <a:ext cx="4476190" cy="5603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hoto Editor Photo" r:id="rId3" imgW="3180952" imgH="3982006" progId="MSPhotoEd.3">
                  <p:embed/>
                </p:oleObj>
              </mc:Choice>
              <mc:Fallback>
                <p:oleObj name="Photo Editor Photo" r:id="rId3" imgW="3180952" imgH="3982006" progId="MSPhotoEd.3">
                  <p:embed/>
                  <p:pic>
                    <p:nvPicPr>
                      <p:cNvPr id="717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1186" y="708661"/>
                        <a:ext cx="4476190" cy="560324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51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Units at Sea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101.325 </a:t>
            </a:r>
            <a:r>
              <a:rPr lang="en-US" dirty="0" err="1"/>
              <a:t>kPa</a:t>
            </a:r>
            <a:r>
              <a:rPr lang="en-US" dirty="0"/>
              <a:t> (kilopascal)</a:t>
            </a:r>
          </a:p>
          <a:p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atm</a:t>
            </a:r>
            <a:r>
              <a:rPr lang="en-US" dirty="0"/>
              <a:t> (atmosphere)</a:t>
            </a:r>
          </a:p>
          <a:p>
            <a:endParaRPr lang="en-US" dirty="0"/>
          </a:p>
          <a:p>
            <a:r>
              <a:rPr lang="en-US" dirty="0"/>
              <a:t>760 mm Hg (millimeters of mercury)</a:t>
            </a:r>
          </a:p>
          <a:p>
            <a:endParaRPr lang="en-US" dirty="0"/>
          </a:p>
          <a:p>
            <a:r>
              <a:rPr lang="en-US" dirty="0"/>
              <a:t>760 </a:t>
            </a:r>
            <a:r>
              <a:rPr lang="en-US" dirty="0" err="1"/>
              <a:t>torr</a:t>
            </a:r>
            <a:r>
              <a:rPr lang="en-US" dirty="0"/>
              <a:t> (Torricelli was a scientist!)</a:t>
            </a:r>
          </a:p>
          <a:p>
            <a:endParaRPr lang="en-US" dirty="0"/>
          </a:p>
          <a:p>
            <a:r>
              <a:rPr lang="en-US" dirty="0"/>
              <a:t>14.7 psi (pounds per square inch)</a:t>
            </a:r>
          </a:p>
        </p:txBody>
      </p:sp>
    </p:spTree>
    <p:extLst>
      <p:ext uri="{BB962C8B-B14F-4D97-AF65-F5344CB8AC3E}">
        <p14:creationId xmlns:p14="http://schemas.microsoft.com/office/powerpoint/2010/main" val="2629350056"/>
      </p:ext>
    </p:extLst>
  </p:cSld>
  <p:clrMapOvr>
    <a:masterClrMapping/>
  </p:clrMapOvr>
</p:sld>
</file>

<file path=ppt/theme/theme1.xml><?xml version="1.0" encoding="utf-8"?>
<a:theme xmlns:a="http://schemas.openxmlformats.org/drawingml/2006/main" name="Melancholy abstract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ancholy abstract design slides.potx" id="{0C631111-0761-4095-80FF-907E1270642A}" vid="{4C722CC6-EA24-4B9B-A48E-3EC5DC6964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Melancholy abstract design slides</Template>
  <TotalTime>114</TotalTime>
  <Words>959</Words>
  <Application>Microsoft Office PowerPoint</Application>
  <PresentationFormat>Widescreen</PresentationFormat>
  <Paragraphs>197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Geneva</vt:lpstr>
      <vt:lpstr>Times New Roman</vt:lpstr>
      <vt:lpstr>Melancholy abstract design template</vt:lpstr>
      <vt:lpstr>Microsoft Equation 3.0</vt:lpstr>
      <vt:lpstr>Microsoft Photo Editor 3.0 Photo</vt:lpstr>
      <vt:lpstr>Gas Laws</vt:lpstr>
      <vt:lpstr>Remember the Kinetic Molecular Theory (KMT)</vt:lpstr>
      <vt:lpstr>Remember Gases</vt:lpstr>
      <vt:lpstr>Remember Gases</vt:lpstr>
      <vt:lpstr>PowerPoint Presentation</vt:lpstr>
      <vt:lpstr>So What About Pressure?</vt:lpstr>
      <vt:lpstr>Measuring Pressure</vt:lpstr>
      <vt:lpstr>Measuring Pressure</vt:lpstr>
      <vt:lpstr>Key Units at Sea Level</vt:lpstr>
      <vt:lpstr>What is STP?</vt:lpstr>
      <vt:lpstr>On to the gas laws….</vt:lpstr>
      <vt:lpstr>Boyle’s Law</vt:lpstr>
      <vt:lpstr>Boyle’s Law Example</vt:lpstr>
      <vt:lpstr>Charles’ Law</vt:lpstr>
      <vt:lpstr>Charles was a Balloonist!</vt:lpstr>
      <vt:lpstr>Gay-Lussac’s Law (that was really his name!)</vt:lpstr>
      <vt:lpstr>Avogadro’s Law</vt:lpstr>
      <vt:lpstr>Dalton’s Law of Partial Pressures</vt:lpstr>
      <vt:lpstr>Graham’s Law</vt:lpstr>
      <vt:lpstr>But in Real Life…</vt:lpstr>
      <vt:lpstr>PowerPoint Presentation</vt:lpstr>
      <vt:lpstr>Why are Gases Important?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Laws</dc:title>
  <dc:creator>Simons, Tiffany</dc:creator>
  <cp:lastModifiedBy>Simons, Tiffany</cp:lastModifiedBy>
  <cp:revision>8</cp:revision>
  <dcterms:created xsi:type="dcterms:W3CDTF">2018-09-26T15:23:53Z</dcterms:created>
  <dcterms:modified xsi:type="dcterms:W3CDTF">2018-09-26T17:18:42Z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